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599" autoAdjust="0"/>
  </p:normalViewPr>
  <p:slideViewPr>
    <p:cSldViewPr>
      <p:cViewPr varScale="1">
        <p:scale>
          <a:sx n="71" d="100"/>
          <a:sy n="71" d="100"/>
        </p:scale>
        <p:origin x="-4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16771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0825A-1B36-4ECF-B918-1B2AC70FAE21}" type="datetimeFigureOut">
              <a:rPr lang="es-ES" smtClean="0"/>
              <a:t>27/06/2011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977F9-D5D2-4497-9B07-9C9434044D5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s.wikipedia.org/wiki/Cultura_maya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es.wikipedia.org/wiki/Patrimonio_de_la_Humanidad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es.wikipedia.org/wiki/Alfabeto_Fon%C3%A9tico_Internacional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</p:spPr>
        <p:txBody>
          <a:bodyPr>
            <a:noAutofit/>
          </a:bodyPr>
          <a:lstStyle/>
          <a:p>
            <a:r>
              <a:rPr lang="es-ES" sz="6600" b="1" dirty="0" smtClean="0">
                <a:latin typeface="Algerian" pitchFamily="82" charset="0"/>
              </a:rPr>
              <a:t>MARAVILLAS DEL MUNDO</a:t>
            </a:r>
            <a:endParaRPr lang="es-ES" sz="6600" b="1" dirty="0"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3071810"/>
            <a:ext cx="6400800" cy="1428760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00B050"/>
                </a:solidFill>
              </a:rPr>
              <a:t>ALUMNA: FIORELLA SAAVEDRA</a:t>
            </a:r>
          </a:p>
          <a:p>
            <a:r>
              <a:rPr lang="es-ES" sz="3600" b="1" dirty="0" smtClean="0">
                <a:solidFill>
                  <a:srgbClr val="00B050"/>
                </a:solidFill>
              </a:rPr>
              <a:t>PROFESOR: VICTOR ESPINOZA</a:t>
            </a:r>
            <a:endParaRPr lang="es-ES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tile tx="0" ty="0" sx="100000" sy="100000" flip="y" algn="b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2060"/>
                </a:solidFill>
                <a:latin typeface="Algerian" pitchFamily="82" charset="0"/>
              </a:rPr>
              <a:t>TABLA DE CONTENIDOS</a:t>
            </a:r>
            <a:endParaRPr lang="es-ES" dirty="0">
              <a:solidFill>
                <a:srgbClr val="002060"/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  <a:latin typeface="Adobe Garamond Pro Bold" pitchFamily="18" charset="0"/>
              </a:rPr>
              <a:t>MACHU PICCHU</a:t>
            </a:r>
          </a:p>
          <a:p>
            <a:r>
              <a:rPr lang="es-ES" b="1" dirty="0" smtClean="0">
                <a:solidFill>
                  <a:srgbClr val="00B050"/>
                </a:solidFill>
                <a:latin typeface="Adobe Garamond Pro Bold" pitchFamily="18" charset="0"/>
              </a:rPr>
              <a:t>CHICHÈN ITZÀ</a:t>
            </a:r>
          </a:p>
          <a:p>
            <a:r>
              <a:rPr lang="es-ES" b="1" dirty="0" smtClean="0">
                <a:solidFill>
                  <a:srgbClr val="FFFF00"/>
                </a:solidFill>
                <a:latin typeface="Adobe Garamond Pro Bold" pitchFamily="18" charset="0"/>
              </a:rPr>
              <a:t>COLISEO DE ROMA</a:t>
            </a:r>
          </a:p>
          <a:p>
            <a:r>
              <a:rPr lang="es-ES" b="1" dirty="0">
                <a:solidFill>
                  <a:schemeClr val="tx2">
                    <a:lumMod val="60000"/>
                    <a:lumOff val="40000"/>
                  </a:schemeClr>
                </a:solidFill>
                <a:latin typeface="Adobe Garamond Pro Bold" pitchFamily="18" charset="0"/>
              </a:rPr>
              <a:t>La estatua 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dobe Garamond Pro Bold" pitchFamily="18" charset="0"/>
              </a:rPr>
              <a:t>CRISTO REDENTOR</a:t>
            </a:r>
          </a:p>
          <a:p>
            <a:r>
              <a:rPr lang="es-ES" b="1" dirty="0">
                <a:solidFill>
                  <a:srgbClr val="92D050"/>
                </a:solidFill>
                <a:latin typeface="Adobe Garamond Pro Bold" pitchFamily="18" charset="0"/>
              </a:rPr>
              <a:t>La </a:t>
            </a:r>
            <a:r>
              <a:rPr lang="es-ES" b="1" dirty="0" smtClean="0">
                <a:solidFill>
                  <a:srgbClr val="92D050"/>
                </a:solidFill>
                <a:latin typeface="Adobe Garamond Pro Bold" pitchFamily="18" charset="0"/>
              </a:rPr>
              <a:t>GRAN MURALLA CHINA</a:t>
            </a:r>
          </a:p>
          <a:p>
            <a:r>
              <a:rPr lang="es-ES" b="1" dirty="0" smtClean="0">
                <a:solidFill>
                  <a:schemeClr val="accent2"/>
                </a:solidFill>
                <a:latin typeface="Adobe Garamond Pro Bold" pitchFamily="18" charset="0"/>
              </a:rPr>
              <a:t>PETRA</a:t>
            </a:r>
          </a:p>
          <a:p>
            <a:r>
              <a:rPr lang="es-ES" b="1" dirty="0">
                <a:latin typeface="Adobe Garamond Pro Bold" pitchFamily="18" charset="0"/>
              </a:rPr>
              <a:t>El </a:t>
            </a:r>
            <a:r>
              <a:rPr lang="es-ES" b="1" dirty="0" smtClean="0">
                <a:latin typeface="Adobe Garamond Pro Bold" pitchFamily="18" charset="0"/>
              </a:rPr>
              <a:t>TAJ MAHAL</a:t>
            </a:r>
            <a:endParaRPr lang="es-ES" b="1" dirty="0">
              <a:latin typeface="Adobe Garamond Pro Bold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  <a:latin typeface="Algerian" pitchFamily="82" charset="0"/>
              </a:rPr>
              <a:t>MACHU PICCHU</a:t>
            </a:r>
            <a:endParaRPr lang="es-ES" b="1" dirty="0" smtClean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ES" b="1" dirty="0"/>
              <a:t>Machu Picchu</a:t>
            </a:r>
            <a:r>
              <a:rPr lang="es-ES" dirty="0"/>
              <a:t> (</a:t>
            </a:r>
            <a:r>
              <a:rPr lang="es-ES" dirty="0" smtClean="0"/>
              <a:t>del QUECHUA SUREÑO MACHU PIKCHU, </a:t>
            </a:r>
            <a:r>
              <a:rPr lang="es-ES" dirty="0"/>
              <a:t>"Montaña Vieja") es el nombre contemporáneo que se da a </a:t>
            </a:r>
            <a:r>
              <a:rPr lang="es-ES" dirty="0" smtClean="0"/>
              <a:t>una LLAQTA</a:t>
            </a:r>
            <a:r>
              <a:rPr lang="es-ES" dirty="0"/>
              <a:t> (antiguo poblado </a:t>
            </a:r>
            <a:r>
              <a:rPr lang="es-ES" dirty="0" smtClean="0"/>
              <a:t>ANDINO</a:t>
            </a:r>
            <a:r>
              <a:rPr lang="es-ES" dirty="0"/>
              <a:t> </a:t>
            </a:r>
            <a:r>
              <a:rPr lang="es-ES" dirty="0" smtClean="0"/>
              <a:t>INCA) </a:t>
            </a:r>
            <a:r>
              <a:rPr lang="es-ES" dirty="0"/>
              <a:t>de piedra construida principalmente a mediados del </a:t>
            </a:r>
            <a:r>
              <a:rPr lang="es-ES" dirty="0" smtClean="0"/>
              <a:t>SIGLO XV</a:t>
            </a:r>
            <a:r>
              <a:rPr lang="es-ES" dirty="0"/>
              <a:t> en el promontorio rocoso que une las montañas Machu Picchu </a:t>
            </a:r>
            <a:r>
              <a:rPr lang="es-ES" dirty="0" smtClean="0"/>
              <a:t>y HUAINA PICCHU</a:t>
            </a:r>
            <a:r>
              <a:rPr lang="es-ES" dirty="0"/>
              <a:t> en la vertiente oriental de los </a:t>
            </a:r>
            <a:r>
              <a:rPr lang="es-ES" dirty="0" smtClean="0"/>
              <a:t>ANDES Centrales</a:t>
            </a:r>
            <a:r>
              <a:rPr lang="es-ES" dirty="0"/>
              <a:t>, al sur del </a:t>
            </a:r>
            <a:r>
              <a:rPr lang="es-ES" dirty="0" smtClean="0"/>
              <a:t>PERU. </a:t>
            </a:r>
            <a:r>
              <a:rPr lang="es-ES" dirty="0"/>
              <a:t>Su nombre original habría sido </a:t>
            </a:r>
            <a:r>
              <a:rPr lang="es-ES" i="1" dirty="0"/>
              <a:t>Picchu</a:t>
            </a:r>
            <a:r>
              <a:rPr lang="es-ES" dirty="0"/>
              <a:t> o </a:t>
            </a:r>
            <a:r>
              <a:rPr lang="es-ES" i="1" dirty="0"/>
              <a:t>Picho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86313" y="1571612"/>
            <a:ext cx="3500463" cy="40719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00B050"/>
                </a:solidFill>
                <a:latin typeface="Adobe Garamond Pro Bold" pitchFamily="18" charset="0"/>
              </a:rPr>
              <a:t>CHICHÈN ITZÀ</a:t>
            </a:r>
            <a:endParaRPr lang="es-ES" dirty="0">
              <a:solidFill>
                <a:srgbClr val="00B050"/>
              </a:solidFill>
              <a:latin typeface="Adobe Garamond Pro Bold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Chichén </a:t>
            </a:r>
            <a:r>
              <a:rPr lang="es-ES" b="1" dirty="0">
                <a:solidFill>
                  <a:schemeClr val="bg1"/>
                </a:solidFill>
              </a:rPr>
              <a:t>Itzá</a:t>
            </a:r>
            <a:r>
              <a:rPr lang="es-ES" dirty="0">
                <a:solidFill>
                  <a:schemeClr val="bg1"/>
                </a:solidFill>
              </a:rPr>
              <a:t> </a:t>
            </a:r>
            <a:r>
              <a:rPr lang="es-ES" dirty="0" smtClean="0">
                <a:solidFill>
                  <a:schemeClr val="bg1"/>
                </a:solidFill>
              </a:rPr>
              <a:t>(MAYA:</a:t>
            </a:r>
            <a:r>
              <a:rPr lang="es-ES" dirty="0">
                <a:solidFill>
                  <a:schemeClr val="bg1"/>
                </a:solidFill>
              </a:rPr>
              <a:t> </a:t>
            </a:r>
            <a:r>
              <a:rPr lang="es-ES" i="1" dirty="0">
                <a:solidFill>
                  <a:schemeClr val="bg1"/>
                </a:solidFill>
              </a:rPr>
              <a:t>(Chichén) Boca del pozo; de los (Itzá) brujos de agua</a:t>
            </a:r>
            <a:r>
              <a:rPr lang="es-ES" dirty="0">
                <a:solidFill>
                  <a:schemeClr val="bg1"/>
                </a:solidFill>
              </a:rPr>
              <a:t> </a:t>
            </a:r>
            <a:r>
              <a:rPr lang="es-ES" dirty="0" smtClean="0">
                <a:solidFill>
                  <a:schemeClr val="bg1"/>
                </a:solidFill>
              </a:rPr>
              <a:t>)</a:t>
            </a:r>
            <a:r>
              <a:rPr lang="es-ES" dirty="0">
                <a:solidFill>
                  <a:schemeClr val="bg1"/>
                </a:solidFill>
              </a:rPr>
              <a:t> es uno de los principales sitios arqueológicos de la </a:t>
            </a:r>
            <a:r>
              <a:rPr lang="es-ES" dirty="0" smtClean="0">
                <a:solidFill>
                  <a:schemeClr val="bg1"/>
                </a:solidFill>
              </a:rPr>
              <a:t>PENINSULA DE YUCATAN, en MEXICO, </a:t>
            </a:r>
            <a:r>
              <a:rPr lang="es-ES" dirty="0">
                <a:solidFill>
                  <a:schemeClr val="bg1"/>
                </a:solidFill>
              </a:rPr>
              <a:t>ubicado en el municipio de </a:t>
            </a:r>
            <a:r>
              <a:rPr lang="es-ES" dirty="0" smtClean="0">
                <a:solidFill>
                  <a:schemeClr val="bg1"/>
                </a:solidFill>
              </a:rPr>
              <a:t>TINUM, </a:t>
            </a:r>
            <a:r>
              <a:rPr lang="es-ES" dirty="0">
                <a:solidFill>
                  <a:schemeClr val="bg1"/>
                </a:solidFill>
              </a:rPr>
              <a:t>en el estado de </a:t>
            </a:r>
            <a:r>
              <a:rPr lang="es-ES" dirty="0" smtClean="0">
                <a:solidFill>
                  <a:schemeClr val="bg1"/>
                </a:solidFill>
              </a:rPr>
              <a:t>YUCATAN . </a:t>
            </a:r>
            <a:r>
              <a:rPr lang="es-ES" dirty="0">
                <a:solidFill>
                  <a:schemeClr val="bg1"/>
                </a:solidFill>
              </a:rPr>
              <a:t>Vestigio importante y renombrado de </a:t>
            </a:r>
            <a:r>
              <a:rPr lang="es-ES" dirty="0" smtClean="0">
                <a:solidFill>
                  <a:schemeClr val="bg1"/>
                </a:solidFill>
              </a:rPr>
              <a:t>la</a:t>
            </a:r>
            <a:r>
              <a:rPr lang="es-ES" dirty="0" smtClean="0">
                <a:solidFill>
                  <a:schemeClr val="bg1"/>
                </a:solidFill>
                <a:hlinkClick r:id="rId2" tooltip="Cultura maya"/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CIVILIZACION MAYA, </a:t>
            </a:r>
            <a:r>
              <a:rPr lang="es-ES" dirty="0">
                <a:solidFill>
                  <a:schemeClr val="bg1"/>
                </a:solidFill>
              </a:rPr>
              <a:t>las edificaciones principales que ahí perduran corresponden a la época de la declinación de la propia cultura maya denominada por </a:t>
            </a:r>
            <a:r>
              <a:rPr lang="es-ES" dirty="0" smtClean="0">
                <a:solidFill>
                  <a:schemeClr val="bg1"/>
                </a:solidFill>
              </a:rPr>
              <a:t>los ARQUEOLOGOS </a:t>
            </a:r>
            <a:r>
              <a:rPr lang="es-ES" dirty="0">
                <a:solidFill>
                  <a:schemeClr val="bg1"/>
                </a:solidFill>
              </a:rPr>
              <a:t> como el </a:t>
            </a:r>
            <a:r>
              <a:rPr lang="es-ES" dirty="0" smtClean="0">
                <a:solidFill>
                  <a:schemeClr val="bg1"/>
                </a:solidFill>
              </a:rPr>
              <a:t>período POSCLASICO.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5" name="4 Marcador de contenido" descr="250px-Chichen_Itza_3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29189" y="1857364"/>
            <a:ext cx="3286149" cy="3714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25600">
                <a:alpha val="85000"/>
              </a:srgbClr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FFFF00"/>
                </a:solidFill>
                <a:latin typeface="Bodoni MT Black" pitchFamily="18" charset="0"/>
              </a:rPr>
              <a:t>COLISEO DE ROMA</a:t>
            </a:r>
            <a:endParaRPr lang="es-ES" dirty="0">
              <a:solidFill>
                <a:srgbClr val="FFFF00"/>
              </a:solidFill>
              <a:latin typeface="Bodoni MT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57758"/>
          </a:xfrm>
        </p:spPr>
        <p:txBody>
          <a:bodyPr>
            <a:noAutofit/>
          </a:bodyPr>
          <a:lstStyle/>
          <a:p>
            <a:pPr algn="just"/>
            <a:r>
              <a:rPr lang="es-ES" sz="1600" dirty="0"/>
              <a:t>El </a:t>
            </a:r>
            <a:r>
              <a:rPr lang="es-ES" sz="1600" b="1" dirty="0"/>
              <a:t>Coliseo de Roma</a:t>
            </a:r>
            <a:r>
              <a:rPr lang="es-ES" sz="1600" dirty="0"/>
              <a:t> (</a:t>
            </a:r>
            <a:r>
              <a:rPr lang="es-ES" sz="1600" i="1" dirty="0" err="1"/>
              <a:t>Colosseum</a:t>
            </a:r>
            <a:r>
              <a:rPr lang="es-ES" sz="1600" dirty="0"/>
              <a:t> en el </a:t>
            </a:r>
            <a:r>
              <a:rPr lang="es-ES" sz="1600" dirty="0" smtClean="0"/>
              <a:t>LATIN</a:t>
            </a:r>
            <a:r>
              <a:rPr lang="es-ES" sz="1600" dirty="0"/>
              <a:t> original; </a:t>
            </a:r>
            <a:r>
              <a:rPr lang="es-ES" sz="1600" i="1" dirty="0" err="1"/>
              <a:t>Colosseo</a:t>
            </a:r>
            <a:r>
              <a:rPr lang="es-ES" sz="1600" dirty="0"/>
              <a:t> en el actual </a:t>
            </a:r>
            <a:r>
              <a:rPr lang="es-ES" sz="1600" dirty="0" smtClean="0"/>
              <a:t>ITALIANO) </a:t>
            </a:r>
            <a:r>
              <a:rPr lang="es-ES" sz="1600" dirty="0"/>
              <a:t>es un gran </a:t>
            </a:r>
            <a:r>
              <a:rPr lang="es-ES" sz="1600" dirty="0" smtClean="0"/>
              <a:t>ANFITEATRO</a:t>
            </a:r>
            <a:r>
              <a:rPr lang="es-ES" sz="1600" dirty="0"/>
              <a:t> de la época del </a:t>
            </a:r>
            <a:r>
              <a:rPr lang="es-ES" sz="1600" dirty="0" smtClean="0"/>
              <a:t>IMPERIO ROMANO, </a:t>
            </a:r>
            <a:r>
              <a:rPr lang="es-ES" sz="1600" dirty="0"/>
              <a:t>construido en el </a:t>
            </a:r>
            <a:r>
              <a:rPr lang="es-ES" sz="1600" dirty="0" smtClean="0"/>
              <a:t>SIGLO I</a:t>
            </a:r>
            <a:r>
              <a:rPr lang="es-ES" sz="1600" dirty="0"/>
              <a:t> en el centro de la ciudad de </a:t>
            </a:r>
            <a:r>
              <a:rPr lang="es-ES" sz="1600" dirty="0" smtClean="0"/>
              <a:t>ROMA. </a:t>
            </a:r>
            <a:r>
              <a:rPr lang="es-ES" sz="1600" dirty="0"/>
              <a:t>Originalmente era denominado </a:t>
            </a:r>
            <a:r>
              <a:rPr lang="es-ES" sz="1600" i="1" dirty="0"/>
              <a:t>Anfiteatro Flavio</a:t>
            </a:r>
            <a:r>
              <a:rPr lang="es-ES" sz="1600" dirty="0"/>
              <a:t> (</a:t>
            </a:r>
            <a:r>
              <a:rPr lang="es-ES" sz="1600" i="1" dirty="0"/>
              <a:t>Amphitheatrum Flavium</a:t>
            </a:r>
            <a:r>
              <a:rPr lang="es-ES" sz="1600" dirty="0"/>
              <a:t>), en honor a la </a:t>
            </a:r>
            <a:r>
              <a:rPr lang="es-ES" sz="1600" dirty="0" smtClean="0"/>
              <a:t>DINASTIA FLAVIA</a:t>
            </a:r>
            <a:r>
              <a:rPr lang="es-ES" sz="1600" dirty="0"/>
              <a:t> de emperadores que lo construyó, y pasó a ser llamado</a:t>
            </a:r>
            <a:r>
              <a:rPr lang="es-ES" sz="1600" i="1" dirty="0"/>
              <a:t>Colosseum</a:t>
            </a:r>
            <a:r>
              <a:rPr lang="es-ES" sz="1600" dirty="0"/>
              <a:t> por una gran estatua ubicada junto a él, el </a:t>
            </a:r>
            <a:r>
              <a:rPr lang="es-ES" sz="1600" dirty="0" smtClean="0"/>
              <a:t>COLOSO DE NERON, </a:t>
            </a:r>
            <a:r>
              <a:rPr lang="es-ES" sz="1600" dirty="0"/>
              <a:t>no conservada actualmente. Por sus características arquitectónicas, estado de conservación e historia, el Coliseo es uno de los monumentos más famosos de la </a:t>
            </a:r>
            <a:r>
              <a:rPr lang="es-ES" sz="1600" dirty="0" smtClean="0"/>
              <a:t>ANTIGÜEDAD CLASICA. </a:t>
            </a:r>
            <a:r>
              <a:rPr lang="es-ES" sz="1600" dirty="0"/>
              <a:t>Fue </a:t>
            </a:r>
            <a:r>
              <a:rPr lang="es-ES" sz="1600" dirty="0" smtClean="0"/>
              <a:t>declarado</a:t>
            </a:r>
            <a:r>
              <a:rPr lang="es-ES" sz="1600" dirty="0" smtClean="0">
                <a:hlinkClick r:id="rId2" tooltip="Patrimonio de la Humanidad"/>
              </a:rPr>
              <a:t> </a:t>
            </a:r>
            <a:r>
              <a:rPr lang="es-ES" sz="1600" dirty="0" smtClean="0"/>
              <a:t>PATRIMONIO DE LA HUMANIDAD </a:t>
            </a:r>
            <a:r>
              <a:rPr lang="es-ES" sz="1600" dirty="0"/>
              <a:t> </a:t>
            </a:r>
            <a:r>
              <a:rPr lang="es-ES" sz="1600" dirty="0" smtClean="0"/>
              <a:t>en 1980</a:t>
            </a:r>
            <a:r>
              <a:rPr lang="es-ES" sz="1600" dirty="0"/>
              <a:t> por </a:t>
            </a:r>
            <a:r>
              <a:rPr lang="es-ES" sz="1600" dirty="0" smtClean="0"/>
              <a:t>la UNESCO.</a:t>
            </a:r>
            <a:endParaRPr lang="es-ES" sz="1600" dirty="0"/>
          </a:p>
        </p:txBody>
      </p:sp>
      <p:pic>
        <p:nvPicPr>
          <p:cNvPr id="5" name="4 Marcador de contenido" descr="250px-Colosseum_in_Rome-April_2007-1-_copie_2B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57752" y="1714488"/>
            <a:ext cx="3286148" cy="39290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tile tx="0" ty="0" sx="100000" sy="100000" flip="y" algn="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 estatua CRISTO REDENTOR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dirty="0"/>
              <a:t>La estatua </a:t>
            </a:r>
            <a:r>
              <a:rPr lang="es-ES" b="1" dirty="0"/>
              <a:t>Cristo Redentor</a:t>
            </a:r>
            <a:r>
              <a:rPr lang="es-ES" dirty="0"/>
              <a:t> o </a:t>
            </a:r>
            <a:r>
              <a:rPr lang="es-ES" b="1" dirty="0"/>
              <a:t>Cristo de Corcovado</a:t>
            </a:r>
            <a:r>
              <a:rPr lang="es-ES" dirty="0"/>
              <a:t> está situada a 709 metros sobre el nivel del mar, en la ciudad de </a:t>
            </a:r>
            <a:r>
              <a:rPr lang="es-ES" dirty="0" smtClean="0"/>
              <a:t>RIO DE JANEIRO ,BRASIL , </a:t>
            </a:r>
            <a:r>
              <a:rPr lang="es-ES" dirty="0"/>
              <a:t>específicamente en la cima del </a:t>
            </a:r>
            <a:r>
              <a:rPr lang="es-ES" dirty="0" smtClean="0"/>
              <a:t>CERRO DE CORCOVADO. </a:t>
            </a:r>
            <a:r>
              <a:rPr lang="es-ES" dirty="0"/>
              <a:t>Tiene una altura total de 30 metros. Fue inaugurado el </a:t>
            </a:r>
            <a:r>
              <a:rPr lang="es-ES" dirty="0" smtClean="0"/>
              <a:t>12 DE OCTUBRE</a:t>
            </a:r>
            <a:r>
              <a:rPr lang="es-ES" dirty="0"/>
              <a:t> de </a:t>
            </a:r>
            <a:r>
              <a:rPr lang="es-ES" dirty="0" smtClean="0"/>
              <a:t>1931, </a:t>
            </a:r>
            <a:r>
              <a:rPr lang="es-ES" dirty="0"/>
              <a:t>después de aproximadamente cinco años de obras.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5" name="4 Marcador de contenido" descr="220px-Cristo_Redentor_Rio_de_Janeiro_4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72066" y="1643050"/>
            <a:ext cx="3071834" cy="421679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>
                <a:alpha val="80000"/>
              </a:srgbClr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92D050"/>
                </a:solidFill>
                <a:latin typeface="Arial Black" pitchFamily="34" charset="0"/>
              </a:rPr>
              <a:t>La GRAN MURALLA CHINA</a:t>
            </a:r>
            <a:endParaRPr lang="es-E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ES" dirty="0"/>
              <a:t>La </a:t>
            </a:r>
            <a:r>
              <a:rPr lang="es-ES" b="1" dirty="0"/>
              <a:t>Gran Muralla China</a:t>
            </a:r>
            <a:r>
              <a:rPr lang="es-ES" dirty="0"/>
              <a:t> </a:t>
            </a:r>
            <a:r>
              <a:rPr lang="es-ES" dirty="0" smtClean="0"/>
              <a:t>(CHINO TRADICIONAL: </a:t>
            </a:r>
            <a:r>
              <a:rPr lang="ja-JP" altLang="es-ES"/>
              <a:t>長城</a:t>
            </a:r>
            <a:r>
              <a:rPr lang="es-ES" altLang="ja-JP" dirty="0"/>
              <a:t>, </a:t>
            </a:r>
            <a:r>
              <a:rPr lang="es-ES" dirty="0" smtClean="0"/>
              <a:t>CHINO SIMPLIFICADO: </a:t>
            </a:r>
            <a:r>
              <a:rPr lang="ja-JP" altLang="es-ES"/>
              <a:t>长城</a:t>
            </a:r>
            <a:r>
              <a:rPr lang="es-ES" altLang="ja-JP" dirty="0"/>
              <a:t>, </a:t>
            </a:r>
            <a:r>
              <a:rPr lang="es-ES" altLang="ja-JP" dirty="0" smtClean="0"/>
              <a:t>PYNYIN</a:t>
            </a:r>
            <a:r>
              <a:rPr lang="es-ES" dirty="0" smtClean="0"/>
              <a:t>: </a:t>
            </a:r>
            <a:r>
              <a:rPr lang="es-ES" dirty="0" err="1"/>
              <a:t>Cháng</a:t>
            </a:r>
            <a:r>
              <a:rPr lang="es-ES" dirty="0"/>
              <a:t> </a:t>
            </a:r>
            <a:r>
              <a:rPr lang="es-ES" dirty="0" err="1"/>
              <a:t>Chéng</a:t>
            </a:r>
            <a:r>
              <a:rPr lang="es-ES" dirty="0"/>
              <a:t>, "Larga fortaleza") o (chino simplificado: </a:t>
            </a:r>
            <a:r>
              <a:rPr lang="ja-JP" altLang="es-ES"/>
              <a:t>万里长城</a:t>
            </a:r>
            <a:r>
              <a:rPr lang="es-ES" altLang="ja-JP" dirty="0"/>
              <a:t>; </a:t>
            </a:r>
            <a:r>
              <a:rPr lang="es-ES" dirty="0"/>
              <a:t>chino tradicional: </a:t>
            </a:r>
            <a:r>
              <a:rPr lang="ja-JP" altLang="es-ES"/>
              <a:t>萬里長城</a:t>
            </a:r>
            <a:r>
              <a:rPr lang="es-ES" altLang="ja-JP" dirty="0"/>
              <a:t>; </a:t>
            </a:r>
            <a:r>
              <a:rPr lang="es-ES" dirty="0" err="1"/>
              <a:t>pinyin</a:t>
            </a:r>
            <a:r>
              <a:rPr lang="es-ES" dirty="0"/>
              <a:t>: </a:t>
            </a:r>
            <a:r>
              <a:rPr lang="es-ES" dirty="0" err="1"/>
              <a:t>Wànlǐ</a:t>
            </a:r>
            <a:r>
              <a:rPr lang="es-ES" dirty="0"/>
              <a:t> </a:t>
            </a:r>
            <a:r>
              <a:rPr lang="es-ES" dirty="0" err="1"/>
              <a:t>Chángchéng</a:t>
            </a:r>
            <a:r>
              <a:rPr lang="es-ES" dirty="0"/>
              <a:t>; literal "la larga muralla de 10.000 Li (</a:t>
            </a:r>
            <a:r>
              <a:rPr lang="ja-JP" altLang="es-ES"/>
              <a:t>里</a:t>
            </a:r>
            <a:r>
              <a:rPr lang="es-ES" altLang="ja-JP" dirty="0" smtClean="0"/>
              <a:t>)“)</a:t>
            </a:r>
            <a:r>
              <a:rPr lang="ja-JP" altLang="es-ES"/>
              <a:t> </a:t>
            </a:r>
            <a:r>
              <a:rPr lang="es-ES" dirty="0"/>
              <a:t>es una antigua </a:t>
            </a:r>
            <a:r>
              <a:rPr lang="es-ES" dirty="0" smtClean="0"/>
              <a:t>FORTIFICACION CHINA</a:t>
            </a:r>
            <a:r>
              <a:rPr lang="es-ES" dirty="0"/>
              <a:t> construida y reconstruida entre el </a:t>
            </a:r>
            <a:r>
              <a:rPr lang="es-ES" dirty="0" smtClean="0"/>
              <a:t>SIGLO V.AC</a:t>
            </a:r>
            <a:r>
              <a:rPr lang="es-ES" dirty="0"/>
              <a:t> y </a:t>
            </a:r>
            <a:r>
              <a:rPr lang="es-ES" dirty="0" smtClean="0"/>
              <a:t>el SIGLO XVI para </a:t>
            </a:r>
            <a:r>
              <a:rPr lang="es-ES" dirty="0"/>
              <a:t>proteger la frontera norte </a:t>
            </a:r>
            <a:r>
              <a:rPr lang="es-ES" dirty="0" smtClean="0"/>
              <a:t>del IMPERIO CHINO</a:t>
            </a:r>
            <a:r>
              <a:rPr lang="es-ES" dirty="0"/>
              <a:t> durante las sucesivas dinastías imperiales de los ataques de </a:t>
            </a:r>
            <a:r>
              <a:rPr lang="es-ES" dirty="0" smtClean="0"/>
              <a:t>los NOMADAS XIONGU</a:t>
            </a:r>
            <a:r>
              <a:rPr lang="es-ES" dirty="0"/>
              <a:t> de </a:t>
            </a:r>
            <a:r>
              <a:rPr lang="es-ES" dirty="0" smtClean="0"/>
              <a:t>MONGOLIA</a:t>
            </a:r>
            <a:r>
              <a:rPr lang="es-ES" dirty="0"/>
              <a:t> y </a:t>
            </a:r>
            <a:r>
              <a:rPr lang="es-ES" dirty="0" smtClean="0"/>
              <a:t>MANCHURIA</a:t>
            </a:r>
            <a:endParaRPr lang="es-ES" dirty="0"/>
          </a:p>
        </p:txBody>
      </p:sp>
      <p:pic>
        <p:nvPicPr>
          <p:cNvPr id="5" name="4 Marcador de contenido" descr="250px-Noel_2005_Pékin_031_muraille_de_chine_Mutianyu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86314" y="1643050"/>
            <a:ext cx="3357586" cy="4000528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FF0000"/>
                </a:solidFill>
                <a:latin typeface="Algerian" pitchFamily="82" charset="0"/>
              </a:rPr>
              <a:t>PETRA</a:t>
            </a:r>
            <a:endParaRPr lang="es-ES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b="1" dirty="0"/>
              <a:t>Petra</a:t>
            </a:r>
            <a:r>
              <a:rPr lang="es-ES" dirty="0"/>
              <a:t> (en </a:t>
            </a:r>
            <a:r>
              <a:rPr lang="es-ES" dirty="0" smtClean="0"/>
              <a:t>ARABE,</a:t>
            </a:r>
            <a:r>
              <a:rPr lang="es-ES" dirty="0"/>
              <a:t> </a:t>
            </a:r>
            <a:r>
              <a:rPr lang="ar-AE" b="1" dirty="0"/>
              <a:t>البتراء </a:t>
            </a:r>
            <a:r>
              <a:rPr lang="es-ES" b="1" dirty="0"/>
              <a:t>al-</a:t>
            </a:r>
            <a:r>
              <a:rPr lang="es-ES" b="1" dirty="0" err="1"/>
              <a:t>Batrā</a:t>
            </a:r>
            <a:r>
              <a:rPr lang="es-ES" b="1" dirty="0"/>
              <a:t>´</a:t>
            </a:r>
            <a:r>
              <a:rPr lang="es-ES" dirty="0"/>
              <a:t>) es un importante enclave arqueológico </a:t>
            </a:r>
            <a:r>
              <a:rPr lang="es-ES" dirty="0" smtClean="0"/>
              <a:t>en JORDANIA, </a:t>
            </a:r>
            <a:r>
              <a:rPr lang="es-ES" dirty="0"/>
              <a:t>y la capital del antiguo reino </a:t>
            </a:r>
            <a:r>
              <a:rPr lang="es-ES" dirty="0" smtClean="0"/>
              <a:t>NABATEO. </a:t>
            </a:r>
            <a:r>
              <a:rPr lang="es-ES" dirty="0"/>
              <a:t>El nombre de Petra proviene del </a:t>
            </a:r>
            <a:r>
              <a:rPr lang="es-ES" dirty="0" smtClean="0"/>
              <a:t>GRIEGO</a:t>
            </a:r>
            <a:r>
              <a:rPr lang="es-ES" dirty="0"/>
              <a:t> </a:t>
            </a:r>
            <a:r>
              <a:rPr lang="el-GR" dirty="0"/>
              <a:t>πέτρα </a:t>
            </a:r>
            <a:r>
              <a:rPr lang="es-ES" dirty="0"/>
              <a:t>que </a:t>
            </a:r>
            <a:r>
              <a:rPr lang="es-ES" dirty="0" smtClean="0"/>
              <a:t>significa piedra, </a:t>
            </a:r>
            <a:r>
              <a:rPr lang="es-ES" dirty="0"/>
              <a:t>y su nombre es perfectamente adecuado; no se trata de una ciudad construida con piedra, sino, literalmente, excavada y esculpida en la piedra.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5" name="4 Marcador de contenido" descr="250px-Petra_Jordan_BW_2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9190" y="1643050"/>
            <a:ext cx="3143272" cy="424598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latin typeface="Algerian" pitchFamily="82" charset="0"/>
              </a:rPr>
              <a:t>El TAJ MAHAL</a:t>
            </a:r>
            <a:endParaRPr lang="es-ES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ES" dirty="0">
                <a:solidFill>
                  <a:schemeClr val="bg1"/>
                </a:solidFill>
              </a:rPr>
              <a:t>El </a:t>
            </a:r>
            <a:r>
              <a:rPr lang="es-ES" b="1" dirty="0" err="1">
                <a:solidFill>
                  <a:schemeClr val="bg1"/>
                </a:solidFill>
              </a:rPr>
              <a:t>Taj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Mahal</a:t>
            </a:r>
            <a:r>
              <a:rPr lang="es-ES" dirty="0">
                <a:solidFill>
                  <a:schemeClr val="bg1"/>
                </a:solidFill>
              </a:rPr>
              <a:t> </a:t>
            </a:r>
            <a:r>
              <a:rPr lang="es-ES" dirty="0" smtClean="0">
                <a:solidFill>
                  <a:schemeClr val="bg1"/>
                </a:solidFill>
              </a:rPr>
              <a:t>(HINDI</a:t>
            </a:r>
            <a:r>
              <a:rPr lang="es-ES" dirty="0">
                <a:solidFill>
                  <a:schemeClr val="bg1"/>
                </a:solidFill>
              </a:rPr>
              <a:t> : </a:t>
            </a:r>
            <a:r>
              <a:rPr lang="hi-IN" dirty="0">
                <a:solidFill>
                  <a:schemeClr val="bg1"/>
                </a:solidFill>
              </a:rPr>
              <a:t>ताज महल, </a:t>
            </a:r>
            <a:r>
              <a:rPr lang="es-ES" dirty="0" smtClean="0">
                <a:solidFill>
                  <a:schemeClr val="bg1"/>
                </a:solidFill>
              </a:rPr>
              <a:t>URDU</a:t>
            </a:r>
            <a:r>
              <a:rPr lang="es-ES" dirty="0">
                <a:solidFill>
                  <a:schemeClr val="bg1"/>
                </a:solidFill>
              </a:rPr>
              <a:t> : </a:t>
            </a:r>
            <a:r>
              <a:rPr lang="ar-AE" dirty="0">
                <a:solidFill>
                  <a:schemeClr val="bg1"/>
                </a:solidFill>
              </a:rPr>
              <a:t>تاج محل; </a:t>
            </a:r>
            <a:r>
              <a:rPr lang="es-ES" dirty="0">
                <a:solidFill>
                  <a:schemeClr val="bg1"/>
                </a:solidFill>
              </a:rPr>
              <a:t>pronunciado /</a:t>
            </a:r>
            <a:r>
              <a:rPr lang="es-ES" dirty="0" err="1">
                <a:solidFill>
                  <a:schemeClr val="bg1"/>
                </a:solidFill>
              </a:rPr>
              <a:t>tazh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majál</a:t>
            </a:r>
            <a:r>
              <a:rPr lang="es-ES" dirty="0">
                <a:solidFill>
                  <a:schemeClr val="bg1"/>
                </a:solidFill>
              </a:rPr>
              <a:t>/ </a:t>
            </a:r>
            <a:r>
              <a:rPr lang="es-ES" dirty="0">
                <a:solidFill>
                  <a:schemeClr val="bg1"/>
                </a:solidFill>
                <a:hlinkClick r:id="rId2" tooltip="Alfabeto Fonético Internacional"/>
              </a:rPr>
              <a:t>/</a:t>
            </a:r>
            <a:r>
              <a:rPr lang="es-ES" dirty="0" err="1">
                <a:solidFill>
                  <a:schemeClr val="bg1"/>
                </a:solidFill>
                <a:hlinkClick r:id="rId2" tooltip="Alfabeto Fonético Internacional"/>
              </a:rPr>
              <a:t>tɑʒ</a:t>
            </a:r>
            <a:r>
              <a:rPr lang="es-ES" dirty="0">
                <a:solidFill>
                  <a:schemeClr val="bg1"/>
                </a:solidFill>
                <a:hlinkClick r:id="rId2" tooltip="Alfabeto Fonético Internacional"/>
              </a:rPr>
              <a:t> </a:t>
            </a:r>
            <a:r>
              <a:rPr lang="es-ES" dirty="0" err="1">
                <a:solidFill>
                  <a:schemeClr val="bg1"/>
                </a:solidFill>
                <a:hlinkClick r:id="rId2" tooltip="Alfabeto Fonético Internacional"/>
              </a:rPr>
              <a:t>mə'hɑl</a:t>
            </a:r>
            <a:r>
              <a:rPr lang="es-ES" dirty="0">
                <a:solidFill>
                  <a:schemeClr val="bg1"/>
                </a:solidFill>
                <a:hlinkClick r:id="rId2" tooltip="Alfabeto Fonético Internacional"/>
              </a:rPr>
              <a:t>/</a:t>
            </a:r>
            <a:r>
              <a:rPr lang="es-ES" dirty="0">
                <a:solidFill>
                  <a:schemeClr val="bg1"/>
                </a:solidFill>
              </a:rPr>
              <a:t>) es un complejo de edificios construido entre </a:t>
            </a:r>
            <a:r>
              <a:rPr lang="es-ES" dirty="0" smtClean="0">
                <a:solidFill>
                  <a:schemeClr val="bg1"/>
                </a:solidFill>
              </a:rPr>
              <a:t>1931</a:t>
            </a:r>
            <a:r>
              <a:rPr lang="es-ES" dirty="0">
                <a:solidFill>
                  <a:schemeClr val="bg1"/>
                </a:solidFill>
              </a:rPr>
              <a:t> y </a:t>
            </a:r>
            <a:r>
              <a:rPr lang="es-ES" dirty="0" smtClean="0">
                <a:solidFill>
                  <a:schemeClr val="bg1"/>
                </a:solidFill>
              </a:rPr>
              <a:t>1656 en </a:t>
            </a:r>
            <a:r>
              <a:rPr lang="es-ES" dirty="0">
                <a:solidFill>
                  <a:schemeClr val="bg1"/>
                </a:solidFill>
              </a:rPr>
              <a:t>la ciudad de </a:t>
            </a:r>
            <a:r>
              <a:rPr lang="es-ES" dirty="0" smtClean="0">
                <a:solidFill>
                  <a:schemeClr val="bg1"/>
                </a:solidFill>
              </a:rPr>
              <a:t>AGRA, </a:t>
            </a:r>
            <a:r>
              <a:rPr lang="es-ES" dirty="0">
                <a:solidFill>
                  <a:schemeClr val="bg1"/>
                </a:solidFill>
              </a:rPr>
              <a:t>estado de </a:t>
            </a:r>
            <a:r>
              <a:rPr lang="es-ES" dirty="0" smtClean="0">
                <a:solidFill>
                  <a:schemeClr val="bg1"/>
                </a:solidFill>
              </a:rPr>
              <a:t>ITAR PRADESH,</a:t>
            </a:r>
            <a:r>
              <a:rPr lang="es-ES" dirty="0">
                <a:solidFill>
                  <a:schemeClr val="bg1"/>
                </a:solidFill>
              </a:rPr>
              <a:t> </a:t>
            </a:r>
            <a:r>
              <a:rPr lang="es-ES" dirty="0" smtClean="0">
                <a:solidFill>
                  <a:schemeClr val="bg1"/>
                </a:solidFill>
              </a:rPr>
              <a:t>INDIA, </a:t>
            </a:r>
            <a:r>
              <a:rPr lang="es-ES" dirty="0">
                <a:solidFill>
                  <a:schemeClr val="bg1"/>
                </a:solidFill>
              </a:rPr>
              <a:t>a orillas del </a:t>
            </a:r>
            <a:r>
              <a:rPr lang="es-ES" dirty="0" smtClean="0">
                <a:solidFill>
                  <a:schemeClr val="bg1"/>
                </a:solidFill>
              </a:rPr>
              <a:t>YAMUNA, </a:t>
            </a:r>
            <a:r>
              <a:rPr lang="es-ES" dirty="0">
                <a:solidFill>
                  <a:schemeClr val="bg1"/>
                </a:solidFill>
              </a:rPr>
              <a:t>por el </a:t>
            </a:r>
            <a:r>
              <a:rPr lang="es-ES" dirty="0" smtClean="0">
                <a:solidFill>
                  <a:schemeClr val="bg1"/>
                </a:solidFill>
              </a:rPr>
              <a:t>emperador MUSULMAN SHAH  JAHAN </a:t>
            </a:r>
            <a:r>
              <a:rPr lang="es-ES" dirty="0">
                <a:solidFill>
                  <a:schemeClr val="bg1"/>
                </a:solidFill>
              </a:rPr>
              <a:t> de la </a:t>
            </a:r>
            <a:r>
              <a:rPr lang="es-ES" dirty="0" smtClean="0">
                <a:solidFill>
                  <a:schemeClr val="bg1"/>
                </a:solidFill>
              </a:rPr>
              <a:t>dinastía MOGOL. </a:t>
            </a:r>
            <a:r>
              <a:rPr lang="es-ES" dirty="0">
                <a:solidFill>
                  <a:schemeClr val="bg1"/>
                </a:solidFill>
              </a:rPr>
              <a:t>El imponente conjunto se erigió en honor de su esposa favorita, </a:t>
            </a:r>
            <a:r>
              <a:rPr lang="es-ES" dirty="0" err="1">
                <a:solidFill>
                  <a:schemeClr val="bg1"/>
                </a:solidFill>
              </a:rPr>
              <a:t>Arjumand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Bano</a:t>
            </a:r>
            <a:r>
              <a:rPr lang="es-ES" dirty="0">
                <a:solidFill>
                  <a:schemeClr val="bg1"/>
                </a:solidFill>
              </a:rPr>
              <a:t> Begum — más conocida </a:t>
            </a:r>
            <a:r>
              <a:rPr lang="es-ES" dirty="0" smtClean="0">
                <a:solidFill>
                  <a:schemeClr val="bg1"/>
                </a:solidFill>
              </a:rPr>
              <a:t>como MUNTAZ MAHAL</a:t>
            </a:r>
            <a:r>
              <a:rPr lang="es-ES" dirty="0">
                <a:solidFill>
                  <a:schemeClr val="bg1"/>
                </a:solidFill>
              </a:rPr>
              <a:t> — quien murió dando a luz a su 14ª hija, y se estima que la construcción necesitó el esfuerzo de unos 20.000 obreros.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5" name="4 Marcador de contenido" descr="250px-Taj_Mahal_in_March_2004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57751" y="1571612"/>
            <a:ext cx="3357587" cy="371477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45</Words>
  <Application>Microsoft Office PowerPoint</Application>
  <PresentationFormat>Presentación en pantalla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MARAVILLAS DEL MUNDO</vt:lpstr>
      <vt:lpstr>TABLA DE CONTENIDOS</vt:lpstr>
      <vt:lpstr>MACHU PICCHU</vt:lpstr>
      <vt:lpstr>CHICHÈN ITZÀ</vt:lpstr>
      <vt:lpstr>COLISEO DE ROMA</vt:lpstr>
      <vt:lpstr>La estatua CRISTO REDENTOR</vt:lpstr>
      <vt:lpstr>La GRAN MURALLA CHINA</vt:lpstr>
      <vt:lpstr>PETRA</vt:lpstr>
      <vt:lpstr>El TAJ MAHAL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MARAVILLAS DEL MUNDO</dc:title>
  <dc:creator>/-/ GP /-/</dc:creator>
  <cp:lastModifiedBy>/-/ GP /-/</cp:lastModifiedBy>
  <cp:revision>5</cp:revision>
  <dcterms:created xsi:type="dcterms:W3CDTF">2011-06-27T22:13:43Z</dcterms:created>
  <dcterms:modified xsi:type="dcterms:W3CDTF">2011-06-27T22:55:46Z</dcterms:modified>
</cp:coreProperties>
</file>